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57" r:id="rId7"/>
    <p:sldId id="258" r:id="rId8"/>
    <p:sldId id="262" r:id="rId9"/>
    <p:sldId id="265" r:id="rId10"/>
    <p:sldId id="264" r:id="rId11"/>
    <p:sldId id="274" r:id="rId12"/>
    <p:sldId id="269" r:id="rId13"/>
    <p:sldId id="270" r:id="rId14"/>
    <p:sldId id="266" r:id="rId15"/>
    <p:sldId id="267" r:id="rId16"/>
    <p:sldId id="272"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10/09/2020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10/09/2020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4.jp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ángulo 1">
            <a:extLst>
              <a:ext uri="{FF2B5EF4-FFF2-40B4-BE49-F238E27FC236}">
                <a16:creationId xmlns:a16="http://schemas.microsoft.com/office/drawing/2014/main" id="{FB9FB0F6-681B-4655-A218-559A6488F48F}"/>
              </a:ext>
            </a:extLst>
          </p:cNvPr>
          <p:cNvSpPr/>
          <p:nvPr/>
        </p:nvSpPr>
        <p:spPr>
          <a:xfrm>
            <a:off x="3939042" y="4634968"/>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26 DE AGOSTO DEL 2020</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780176" y="1512770"/>
            <a:ext cx="27644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27864" y="537784"/>
            <a:ext cx="5139036"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APLICACIÓN DE LA METODOLOGÍA SCRUM </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1894831" y="1714085"/>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PRODUCT BACKLOG </a:t>
            </a:r>
          </a:p>
        </p:txBody>
      </p:sp>
      <p:graphicFrame>
        <p:nvGraphicFramePr>
          <p:cNvPr id="6" name="Tabla 5">
            <a:extLst>
              <a:ext uri="{FF2B5EF4-FFF2-40B4-BE49-F238E27FC236}">
                <a16:creationId xmlns:a16="http://schemas.microsoft.com/office/drawing/2014/main" id="{50DC530D-8506-4657-9B77-D2ABEECA03E0}"/>
              </a:ext>
            </a:extLst>
          </p:cNvPr>
          <p:cNvGraphicFramePr>
            <a:graphicFrameLocks noGrp="1"/>
          </p:cNvGraphicFramePr>
          <p:nvPr>
            <p:extLst>
              <p:ext uri="{D42A27DB-BD31-4B8C-83A1-F6EECF244321}">
                <p14:modId xmlns:p14="http://schemas.microsoft.com/office/powerpoint/2010/main" val="1785105310"/>
              </p:ext>
            </p:extLst>
          </p:nvPr>
        </p:nvGraphicFramePr>
        <p:xfrm>
          <a:off x="93379" y="3290673"/>
          <a:ext cx="6294757" cy="1994387"/>
        </p:xfrm>
        <a:graphic>
          <a:graphicData uri="http://schemas.openxmlformats.org/drawingml/2006/table">
            <a:tbl>
              <a:tblPr firstRow="1" firstCol="1" bandRow="1">
                <a:tableStyleId>{5940675A-B579-460E-94D1-54222C63F5DA}</a:tableStyleId>
              </a:tblPr>
              <a:tblGrid>
                <a:gridCol w="2142199">
                  <a:extLst>
                    <a:ext uri="{9D8B030D-6E8A-4147-A177-3AD203B41FA5}">
                      <a16:colId xmlns:a16="http://schemas.microsoft.com/office/drawing/2014/main" val="2709911482"/>
                    </a:ext>
                  </a:extLst>
                </a:gridCol>
                <a:gridCol w="2500567">
                  <a:extLst>
                    <a:ext uri="{9D8B030D-6E8A-4147-A177-3AD203B41FA5}">
                      <a16:colId xmlns:a16="http://schemas.microsoft.com/office/drawing/2014/main" val="905979089"/>
                    </a:ext>
                  </a:extLst>
                </a:gridCol>
                <a:gridCol w="1651991">
                  <a:extLst>
                    <a:ext uri="{9D8B030D-6E8A-4147-A177-3AD203B41FA5}">
                      <a16:colId xmlns:a16="http://schemas.microsoft.com/office/drawing/2014/main" val="1001841799"/>
                    </a:ext>
                  </a:extLst>
                </a:gridCol>
              </a:tblGrid>
              <a:tr h="176059">
                <a:tc>
                  <a:txBody>
                    <a:bodyPr/>
                    <a:lstStyle/>
                    <a:p>
                      <a:pPr>
                        <a:lnSpc>
                          <a:spcPct val="115000"/>
                        </a:lnSpc>
                        <a:spcAft>
                          <a:spcPts val="800"/>
                        </a:spcAft>
                      </a:pPr>
                      <a:r>
                        <a:rPr lang="es-EC" sz="1000" b="1" dirty="0">
                          <a:effectLst/>
                        </a:rPr>
                        <a:t>SPRINT 1</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2</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b="1" dirty="0">
                          <a:effectLst/>
                        </a:rPr>
                        <a:t>SPRINT 3</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46118518"/>
                  </a:ext>
                </a:extLst>
              </a:tr>
              <a:tr h="176059">
                <a:tc>
                  <a:txBody>
                    <a:bodyPr/>
                    <a:lstStyle/>
                    <a:p>
                      <a:pPr>
                        <a:lnSpc>
                          <a:spcPct val="115000"/>
                        </a:lnSpc>
                        <a:spcAft>
                          <a:spcPts val="800"/>
                        </a:spcAft>
                      </a:pPr>
                      <a:r>
                        <a:rPr lang="es-EC" sz="1000" dirty="0">
                          <a:effectLst/>
                        </a:rPr>
                        <a:t>Autenticar</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ficha médica</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reportes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73642474"/>
                  </a:ext>
                </a:extLst>
              </a:tr>
              <a:tr h="176059">
                <a:tc>
                  <a:txBody>
                    <a:bodyPr/>
                    <a:lstStyle/>
                    <a:p>
                      <a:pPr>
                        <a:lnSpc>
                          <a:spcPct val="115000"/>
                        </a:lnSpc>
                        <a:spcAft>
                          <a:spcPts val="800"/>
                        </a:spcAft>
                      </a:pPr>
                      <a:r>
                        <a:rPr lang="es-EC" sz="1000">
                          <a:effectLst/>
                        </a:rPr>
                        <a:t>Gestión de usuarios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diagnósticos médicos</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57720540"/>
                  </a:ext>
                </a:extLst>
              </a:tr>
              <a:tr h="176059">
                <a:tc>
                  <a:txBody>
                    <a:bodyPr/>
                    <a:lstStyle/>
                    <a:p>
                      <a:pPr>
                        <a:lnSpc>
                          <a:spcPct val="115000"/>
                        </a:lnSpc>
                        <a:spcAft>
                          <a:spcPts val="800"/>
                        </a:spcAft>
                      </a:pPr>
                      <a:r>
                        <a:rPr lang="es-EC" sz="1000">
                          <a:effectLst/>
                        </a:rPr>
                        <a:t>Gestión de pacientes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historial médico del paciente</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03120312"/>
                  </a:ext>
                </a:extLst>
              </a:tr>
              <a:tr h="176059">
                <a:tc>
                  <a:txBody>
                    <a:bodyPr/>
                    <a:lstStyle/>
                    <a:p>
                      <a:pPr>
                        <a:lnSpc>
                          <a:spcPct val="115000"/>
                        </a:lnSpc>
                        <a:spcAft>
                          <a:spcPts val="800"/>
                        </a:spcAft>
                      </a:pPr>
                      <a:r>
                        <a:rPr lang="es-EC" sz="1000">
                          <a:effectLst/>
                        </a:rPr>
                        <a:t>Gestión de especialistas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Gestión de Tratamientos</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1851627"/>
                  </a:ext>
                </a:extLst>
              </a:tr>
              <a:tr h="233797">
                <a:tc>
                  <a:txBody>
                    <a:bodyPr/>
                    <a:lstStyle/>
                    <a:p>
                      <a:pPr>
                        <a:lnSpc>
                          <a:spcPct val="115000"/>
                        </a:lnSpc>
                        <a:spcAft>
                          <a:spcPts val="800"/>
                        </a:spcAft>
                      </a:pPr>
                      <a:r>
                        <a:rPr lang="es-EC" sz="1000">
                          <a:effectLst/>
                        </a:rPr>
                        <a:t>Gestión de especialidades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recibos de pago</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589281513"/>
                  </a:ext>
                </a:extLst>
              </a:tr>
              <a:tr h="176059">
                <a:tc>
                  <a:txBody>
                    <a:bodyPr/>
                    <a:lstStyle/>
                    <a:p>
                      <a:pPr>
                        <a:lnSpc>
                          <a:spcPct val="115000"/>
                        </a:lnSpc>
                        <a:spcAft>
                          <a:spcPts val="800"/>
                        </a:spcAft>
                      </a:pPr>
                      <a:r>
                        <a:rPr lang="es-EC" sz="1000">
                          <a:effectLst/>
                        </a:rPr>
                        <a:t>Gestión de citas médicas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tipo de alergias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48980391"/>
                  </a:ext>
                </a:extLst>
              </a:tr>
              <a:tr h="176059">
                <a:tc>
                  <a:txBody>
                    <a:bodyPr/>
                    <a:lstStyle/>
                    <a:p>
                      <a:pPr>
                        <a:lnSpc>
                          <a:spcPct val="115000"/>
                        </a:lnSpc>
                        <a:spcAft>
                          <a:spcPts val="800"/>
                        </a:spcAft>
                      </a:pPr>
                      <a:r>
                        <a:rPr lang="es-EC" sz="1000">
                          <a:effectLst/>
                        </a:rPr>
                        <a:t>Gestión de conceptos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Gestión de Evolución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838634096"/>
                  </a:ext>
                </a:extLst>
              </a:tr>
              <a:tr h="176059">
                <a:tc>
                  <a:txBody>
                    <a:bodyPr/>
                    <a:lstStyle/>
                    <a:p>
                      <a:pPr>
                        <a:lnSpc>
                          <a:spcPct val="115000"/>
                        </a:lnSpc>
                        <a:spcAft>
                          <a:spcPts val="800"/>
                        </a:spcAft>
                      </a:pPr>
                      <a:r>
                        <a:rPr lang="es-EC" sz="1000">
                          <a:effectLst/>
                        </a:rPr>
                        <a:t>Gestión de referencias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877105013"/>
                  </a:ext>
                </a:extLst>
              </a:tr>
              <a:tr h="176059">
                <a:tc>
                  <a:txBody>
                    <a:bodyPr/>
                    <a:lstStyle/>
                    <a:p>
                      <a:pPr>
                        <a:lnSpc>
                          <a:spcPct val="115000"/>
                        </a:lnSpc>
                        <a:spcAft>
                          <a:spcPts val="800"/>
                        </a:spcAft>
                      </a:pPr>
                      <a:r>
                        <a:rPr lang="es-EC" sz="1000">
                          <a:effectLst/>
                        </a:rPr>
                        <a:t>Gestión de Procedimientos</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a:effectLst/>
                        </a:rPr>
                        <a:t>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80741324"/>
                  </a:ext>
                </a:extLst>
              </a:tr>
              <a:tr h="176059">
                <a:tc>
                  <a:txBody>
                    <a:bodyPr/>
                    <a:lstStyle/>
                    <a:p>
                      <a:pPr>
                        <a:lnSpc>
                          <a:spcPct val="115000"/>
                        </a:lnSpc>
                        <a:spcAft>
                          <a:spcPts val="800"/>
                        </a:spcAft>
                      </a:pPr>
                      <a:r>
                        <a:rPr lang="es-EC" sz="1000">
                          <a:effectLst/>
                        </a:rPr>
                        <a:t>Gestión de Recetas médicas </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15000"/>
                        </a:lnSpc>
                        <a:spcAft>
                          <a:spcPts val="800"/>
                        </a:spcAft>
                      </a:pPr>
                      <a:r>
                        <a:rPr lang="es-EC" sz="1000" dirty="0">
                          <a:effectLst/>
                        </a:rPr>
                        <a:t> </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822956"/>
                  </a:ext>
                </a:extLst>
              </a:tr>
            </a:tbl>
          </a:graphicData>
        </a:graphic>
      </p:graphicFrame>
      <p:sp>
        <p:nvSpPr>
          <p:cNvPr id="14" name="Rectángulo: esquinas redondeadas 13">
            <a:extLst>
              <a:ext uri="{FF2B5EF4-FFF2-40B4-BE49-F238E27FC236}">
                <a16:creationId xmlns:a16="http://schemas.microsoft.com/office/drawing/2014/main" id="{42600CF7-CAAF-4042-8224-0F5066BD9CA8}"/>
              </a:ext>
            </a:extLst>
          </p:cNvPr>
          <p:cNvSpPr/>
          <p:nvPr/>
        </p:nvSpPr>
        <p:spPr>
          <a:xfrm>
            <a:off x="8091663" y="1619351"/>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33 historias de usuario </a:t>
            </a:r>
          </a:p>
        </p:txBody>
      </p:sp>
      <p:cxnSp>
        <p:nvCxnSpPr>
          <p:cNvPr id="24" name="Conector recto de flecha 23">
            <a:extLst>
              <a:ext uri="{FF2B5EF4-FFF2-40B4-BE49-F238E27FC236}">
                <a16:creationId xmlns:a16="http://schemas.microsoft.com/office/drawing/2014/main" id="{FBA6A950-D591-468A-926F-212B2083BDF9}"/>
              </a:ext>
            </a:extLst>
          </p:cNvPr>
          <p:cNvCxnSpPr>
            <a:cxnSpLocks/>
          </p:cNvCxnSpPr>
          <p:nvPr/>
        </p:nvCxnSpPr>
        <p:spPr>
          <a:xfrm flipH="1">
            <a:off x="8246806" y="2578437"/>
            <a:ext cx="317217" cy="5529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ángulo: esquinas redondeadas 18">
            <a:extLst>
              <a:ext uri="{FF2B5EF4-FFF2-40B4-BE49-F238E27FC236}">
                <a16:creationId xmlns:a16="http://schemas.microsoft.com/office/drawing/2014/main" id="{3ED699FA-FC16-4C4B-8709-B0F7DC3CC086}"/>
              </a:ext>
            </a:extLst>
          </p:cNvPr>
          <p:cNvSpPr/>
          <p:nvPr/>
        </p:nvSpPr>
        <p:spPr>
          <a:xfrm>
            <a:off x="9637825" y="3057547"/>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Puntos de  historias de usuario </a:t>
            </a:r>
          </a:p>
        </p:txBody>
      </p:sp>
      <p:sp>
        <p:nvSpPr>
          <p:cNvPr id="22" name="Rectángulo: esquinas redondeadas 21">
            <a:extLst>
              <a:ext uri="{FF2B5EF4-FFF2-40B4-BE49-F238E27FC236}">
                <a16:creationId xmlns:a16="http://schemas.microsoft.com/office/drawing/2014/main" id="{01BD123F-D6D6-43F6-8BE6-E6835D824BFA}"/>
              </a:ext>
            </a:extLst>
          </p:cNvPr>
          <p:cNvSpPr/>
          <p:nvPr/>
        </p:nvSpPr>
        <p:spPr>
          <a:xfrm>
            <a:off x="7110239" y="3131389"/>
            <a:ext cx="2273134"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Prioridad</a:t>
            </a:r>
          </a:p>
        </p:txBody>
      </p:sp>
      <p:cxnSp>
        <p:nvCxnSpPr>
          <p:cNvPr id="29" name="Conector recto de flecha 28">
            <a:extLst>
              <a:ext uri="{FF2B5EF4-FFF2-40B4-BE49-F238E27FC236}">
                <a16:creationId xmlns:a16="http://schemas.microsoft.com/office/drawing/2014/main" id="{6B534548-00D9-47AE-89BC-26F14CA4633D}"/>
              </a:ext>
            </a:extLst>
          </p:cNvPr>
          <p:cNvCxnSpPr>
            <a:cxnSpLocks/>
          </p:cNvCxnSpPr>
          <p:nvPr/>
        </p:nvCxnSpPr>
        <p:spPr>
          <a:xfrm>
            <a:off x="10506974" y="2578437"/>
            <a:ext cx="534837" cy="479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31" name="Tabla 30">
            <a:extLst>
              <a:ext uri="{FF2B5EF4-FFF2-40B4-BE49-F238E27FC236}">
                <a16:creationId xmlns:a16="http://schemas.microsoft.com/office/drawing/2014/main" id="{918E98B5-31EE-4D10-B201-6B783DA81320}"/>
              </a:ext>
            </a:extLst>
          </p:cNvPr>
          <p:cNvGraphicFramePr>
            <a:graphicFrameLocks noGrp="1"/>
          </p:cNvGraphicFramePr>
          <p:nvPr>
            <p:extLst>
              <p:ext uri="{D42A27DB-BD31-4B8C-83A1-F6EECF244321}">
                <p14:modId xmlns:p14="http://schemas.microsoft.com/office/powerpoint/2010/main" val="3376601593"/>
              </p:ext>
            </p:extLst>
          </p:nvPr>
        </p:nvGraphicFramePr>
        <p:xfrm>
          <a:off x="7017013" y="4486857"/>
          <a:ext cx="5008662" cy="369332"/>
        </p:xfrm>
        <a:graphic>
          <a:graphicData uri="http://schemas.openxmlformats.org/drawingml/2006/table">
            <a:tbl>
              <a:tblPr firstRow="1" firstCol="1" bandRow="1">
                <a:tableStyleId>{5940675A-B579-460E-94D1-54222C63F5DA}</a:tableStyleId>
              </a:tblPr>
              <a:tblGrid>
                <a:gridCol w="638281">
                  <a:extLst>
                    <a:ext uri="{9D8B030D-6E8A-4147-A177-3AD203B41FA5}">
                      <a16:colId xmlns:a16="http://schemas.microsoft.com/office/drawing/2014/main" val="3177774044"/>
                    </a:ext>
                  </a:extLst>
                </a:gridCol>
                <a:gridCol w="624097">
                  <a:extLst>
                    <a:ext uri="{9D8B030D-6E8A-4147-A177-3AD203B41FA5}">
                      <a16:colId xmlns:a16="http://schemas.microsoft.com/office/drawing/2014/main" val="2276403997"/>
                    </a:ext>
                  </a:extLst>
                </a:gridCol>
                <a:gridCol w="624097">
                  <a:extLst>
                    <a:ext uri="{9D8B030D-6E8A-4147-A177-3AD203B41FA5}">
                      <a16:colId xmlns:a16="http://schemas.microsoft.com/office/drawing/2014/main" val="668777540"/>
                    </a:ext>
                  </a:extLst>
                </a:gridCol>
                <a:gridCol w="624097">
                  <a:extLst>
                    <a:ext uri="{9D8B030D-6E8A-4147-A177-3AD203B41FA5}">
                      <a16:colId xmlns:a16="http://schemas.microsoft.com/office/drawing/2014/main" val="2995016460"/>
                    </a:ext>
                  </a:extLst>
                </a:gridCol>
                <a:gridCol w="624097">
                  <a:extLst>
                    <a:ext uri="{9D8B030D-6E8A-4147-A177-3AD203B41FA5}">
                      <a16:colId xmlns:a16="http://schemas.microsoft.com/office/drawing/2014/main" val="3986862779"/>
                    </a:ext>
                  </a:extLst>
                </a:gridCol>
                <a:gridCol w="624097">
                  <a:extLst>
                    <a:ext uri="{9D8B030D-6E8A-4147-A177-3AD203B41FA5}">
                      <a16:colId xmlns:a16="http://schemas.microsoft.com/office/drawing/2014/main" val="2105397335"/>
                    </a:ext>
                  </a:extLst>
                </a:gridCol>
                <a:gridCol w="635444">
                  <a:extLst>
                    <a:ext uri="{9D8B030D-6E8A-4147-A177-3AD203B41FA5}">
                      <a16:colId xmlns:a16="http://schemas.microsoft.com/office/drawing/2014/main" val="1845925962"/>
                    </a:ext>
                  </a:extLst>
                </a:gridCol>
                <a:gridCol w="614452">
                  <a:extLst>
                    <a:ext uri="{9D8B030D-6E8A-4147-A177-3AD203B41FA5}">
                      <a16:colId xmlns:a16="http://schemas.microsoft.com/office/drawing/2014/main" val="3095853150"/>
                    </a:ext>
                  </a:extLst>
                </a:gridCol>
              </a:tblGrid>
              <a:tr h="184666">
                <a:tc>
                  <a:txBody>
                    <a:bodyPr/>
                    <a:lstStyle/>
                    <a:p>
                      <a:pPr algn="ctr">
                        <a:lnSpc>
                          <a:spcPct val="107000"/>
                        </a:lnSpc>
                        <a:spcAft>
                          <a:spcPts val="800"/>
                        </a:spcAft>
                      </a:pPr>
                      <a:r>
                        <a:rPr lang="es-EC" sz="1100" b="1" dirty="0">
                          <a:effectLst/>
                        </a:rPr>
                        <a:t>PH</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21</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53837494"/>
                  </a:ext>
                </a:extLst>
              </a:tr>
              <a:tr h="184666">
                <a:tc>
                  <a:txBody>
                    <a:bodyPr/>
                    <a:lstStyle/>
                    <a:p>
                      <a:pPr algn="ctr">
                        <a:lnSpc>
                          <a:spcPct val="107000"/>
                        </a:lnSpc>
                        <a:spcAft>
                          <a:spcPts val="800"/>
                        </a:spcAft>
                      </a:pPr>
                      <a:r>
                        <a:rPr lang="es-EC" sz="1100" b="1" dirty="0">
                          <a:effectLst/>
                        </a:rPr>
                        <a:t>Horas </a:t>
                      </a:r>
                      <a:endParaRPr lang="es-EC" sz="11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3</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8</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16</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a:effectLst/>
                        </a:rPr>
                        <a:t>25</a:t>
                      </a:r>
                      <a:endParaRPr lang="es-EC"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nSpc>
                          <a:spcPct val="107000"/>
                        </a:lnSpc>
                        <a:spcAft>
                          <a:spcPts val="800"/>
                        </a:spcAft>
                      </a:pPr>
                      <a:r>
                        <a:rPr lang="es-EC" sz="1100" dirty="0">
                          <a:effectLst/>
                        </a:rPr>
                        <a:t>40</a:t>
                      </a:r>
                      <a:endParaRPr lang="es-EC"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95190674"/>
                  </a:ext>
                </a:extLst>
              </a:tr>
            </a:tbl>
          </a:graphicData>
        </a:graphic>
      </p:graphicFrame>
    </p:spTree>
    <p:extLst>
      <p:ext uri="{BB962C8B-B14F-4D97-AF65-F5344CB8AC3E}">
        <p14:creationId xmlns:p14="http://schemas.microsoft.com/office/powerpoint/2010/main" val="82186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23932"/>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sp>
        <p:nvSpPr>
          <p:cNvPr id="19" name="Rectángulo 18">
            <a:extLst>
              <a:ext uri="{FF2B5EF4-FFF2-40B4-BE49-F238E27FC236}">
                <a16:creationId xmlns:a16="http://schemas.microsoft.com/office/drawing/2014/main" id="{498E500F-6DBD-4F1C-99C6-DB850803294E}"/>
              </a:ext>
            </a:extLst>
          </p:cNvPr>
          <p:cNvSpPr/>
          <p:nvPr/>
        </p:nvSpPr>
        <p:spPr>
          <a:xfrm>
            <a:off x="456814" y="1695543"/>
            <a:ext cx="2353247"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456814" y="2397645"/>
            <a:ext cx="2777253"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sp>
        <p:nvSpPr>
          <p:cNvPr id="25" name="Rectángulo 24">
            <a:extLst>
              <a:ext uri="{FF2B5EF4-FFF2-40B4-BE49-F238E27FC236}">
                <a16:creationId xmlns:a16="http://schemas.microsoft.com/office/drawing/2014/main" id="{D2097D06-F2A9-4628-939F-503C89709FEA}"/>
              </a:ext>
            </a:extLst>
          </p:cNvPr>
          <p:cNvSpPr/>
          <p:nvPr/>
        </p:nvSpPr>
        <p:spPr>
          <a:xfrm>
            <a:off x="456814" y="3359789"/>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sp>
        <p:nvSpPr>
          <p:cNvPr id="4" name="Rectángulo 3">
            <a:extLst>
              <a:ext uri="{FF2B5EF4-FFF2-40B4-BE49-F238E27FC236}">
                <a16:creationId xmlns:a16="http://schemas.microsoft.com/office/drawing/2014/main" id="{AB467124-7531-416B-9548-2373844212C8}"/>
              </a:ext>
            </a:extLst>
          </p:cNvPr>
          <p:cNvSpPr/>
          <p:nvPr/>
        </p:nvSpPr>
        <p:spPr>
          <a:xfrm>
            <a:off x="3650737" y="1702922"/>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564,7</a:t>
            </a:r>
          </a:p>
        </p:txBody>
      </p:sp>
      <p:sp>
        <p:nvSpPr>
          <p:cNvPr id="5" name="Rectángulo 4">
            <a:extLst>
              <a:ext uri="{FF2B5EF4-FFF2-40B4-BE49-F238E27FC236}">
                <a16:creationId xmlns:a16="http://schemas.microsoft.com/office/drawing/2014/main" id="{17F7BE27-28D5-44F6-9E9D-FEA39BB42854}"/>
              </a:ext>
            </a:extLst>
          </p:cNvPr>
          <p:cNvSpPr/>
          <p:nvPr/>
        </p:nvSpPr>
        <p:spPr>
          <a:xfrm>
            <a:off x="3650737" y="2397644"/>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580,00</a:t>
            </a:r>
          </a:p>
        </p:txBody>
      </p:sp>
      <p:sp>
        <p:nvSpPr>
          <p:cNvPr id="6" name="Rectángulo 5">
            <a:extLst>
              <a:ext uri="{FF2B5EF4-FFF2-40B4-BE49-F238E27FC236}">
                <a16:creationId xmlns:a16="http://schemas.microsoft.com/office/drawing/2014/main" id="{2D27FBDF-C694-4806-96DE-8872806409C2}"/>
              </a:ext>
            </a:extLst>
          </p:cNvPr>
          <p:cNvSpPr/>
          <p:nvPr/>
        </p:nvSpPr>
        <p:spPr>
          <a:xfrm>
            <a:off x="3644985" y="3338613"/>
            <a:ext cx="932764" cy="45929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1.244,7</a:t>
            </a:r>
          </a:p>
        </p:txBody>
      </p:sp>
      <p:sp>
        <p:nvSpPr>
          <p:cNvPr id="18" name="CuadroTexto 17">
            <a:extLst>
              <a:ext uri="{FF2B5EF4-FFF2-40B4-BE49-F238E27FC236}">
                <a16:creationId xmlns:a16="http://schemas.microsoft.com/office/drawing/2014/main" id="{8B50F184-A293-4A1A-83D0-5C2E43BE8592}"/>
              </a:ext>
            </a:extLst>
          </p:cNvPr>
          <p:cNvSpPr txBox="1"/>
          <p:nvPr/>
        </p:nvSpPr>
        <p:spPr>
          <a:xfrm>
            <a:off x="5060659" y="1422421"/>
            <a:ext cx="6094602" cy="1294393"/>
          </a:xfrm>
          <a:prstGeom prst="rect">
            <a:avLst/>
          </a:prstGeom>
          <a:noFill/>
        </p:spPr>
        <p:txBody>
          <a:bodyPr wrap="square">
            <a:spAutoFit/>
          </a:bodyPr>
          <a:lstStyle/>
          <a:p>
            <a:pPr marL="342900" lvl="0" indent="-342900">
              <a:lnSpc>
                <a:spcPct val="150000"/>
              </a:lnSpc>
              <a:buFont typeface="Symbol" panose="05050102010706020507" pitchFamily="18"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Puntos de función Ajustados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Aplicamos la fórmula: </a:t>
            </a:r>
            <a:r>
              <a:rPr lang="es-EC" sz="1800" dirty="0">
                <a:effectLst/>
                <a:latin typeface="Times New Roman" panose="02020603050405020304" pitchFamily="18" charset="0"/>
                <a:ea typeface="Calibri" panose="020F0502020204030204" pitchFamily="34" charset="0"/>
                <a:cs typeface="Calibri" panose="020F0502020204030204" pitchFamily="34" charset="0"/>
              </a:rPr>
              <a:t>PFA = PFSA * [0.65 +(0.01*FA)]</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marL="457200">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PFA = 110,16</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F2192FED-D16E-4753-B720-A76C8876714C}"/>
              </a:ext>
            </a:extLst>
          </p:cNvPr>
          <p:cNvSpPr txBox="1"/>
          <p:nvPr/>
        </p:nvSpPr>
        <p:spPr>
          <a:xfrm>
            <a:off x="5415712" y="2627292"/>
            <a:ext cx="5867639" cy="346934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Se detallan las horas hombre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H/H =</a:t>
            </a:r>
            <a:r>
              <a:rPr lang="es-EC" sz="1800" b="1" dirty="0">
                <a:effectLst/>
                <a:latin typeface="Times New Roman" panose="02020603050405020304" pitchFamily="18" charset="0"/>
                <a:ea typeface="Calibri" panose="020F0502020204030204" pitchFamily="34" charset="0"/>
                <a:cs typeface="Calibri" panose="020F0502020204030204" pitchFamily="34" charset="0"/>
              </a:rPr>
              <a:t> </a:t>
            </a:r>
            <a:r>
              <a:rPr lang="es-EC" sz="1800" dirty="0">
                <a:effectLst/>
                <a:latin typeface="Times New Roman" panose="02020603050405020304" pitchFamily="18" charset="0"/>
                <a:ea typeface="Calibri" panose="020F0502020204030204" pitchFamily="34" charset="0"/>
                <a:cs typeface="Calibri" panose="020F0502020204030204" pitchFamily="34" charset="0"/>
              </a:rPr>
              <a:t>110,16 * 8</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H/H = </a:t>
            </a:r>
            <a:r>
              <a:rPr lang="es-EC" dirty="0">
                <a:latin typeface="Times New Roman" panose="02020603050405020304" pitchFamily="18" charset="0"/>
                <a:ea typeface="Calibri" panose="020F0502020204030204" pitchFamily="34" charset="0"/>
                <a:cs typeface="Calibri" panose="020F0502020204030204" pitchFamily="34" charset="0"/>
              </a:rPr>
              <a:t>881</a:t>
            </a:r>
            <a:r>
              <a:rPr lang="es-EC" sz="1800" dirty="0">
                <a:effectLst/>
                <a:latin typeface="Times New Roman" panose="02020603050405020304" pitchFamily="18" charset="0"/>
                <a:ea typeface="Calibri" panose="020F0502020204030204" pitchFamily="34" charset="0"/>
                <a:cs typeface="Calibri" panose="020F0502020204030204" pitchFamily="34" charset="0"/>
              </a:rPr>
              <a:t>,28horas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2 desarrolladores</a:t>
            </a:r>
            <a:r>
              <a:rPr lang="es-EC" sz="1800" dirty="0">
                <a:effectLst/>
                <a:latin typeface="Times New Roman" panose="02020603050405020304" pitchFamily="18" charset="0"/>
                <a:ea typeface="Calibri" panose="020F0502020204030204" pitchFamily="34" charset="0"/>
                <a:cs typeface="Calibri" panose="020F0502020204030204" pitchFamily="34" charset="0"/>
              </a:rPr>
              <a:t> = 881.28/2 = 440,64 horas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Horas 440,64 horas de duración del proyecto en la cual se trabajan 6 horas: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cs typeface="Calibri" panose="020F0502020204030204" pitchFamily="34" charset="0"/>
              </a:rPr>
              <a:t>:</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2" name="CuadroTexto 21">
            <a:extLst>
              <a:ext uri="{FF2B5EF4-FFF2-40B4-BE49-F238E27FC236}">
                <a16:creationId xmlns:a16="http://schemas.microsoft.com/office/drawing/2014/main" id="{D9B2CE0D-3997-4190-9CC6-3637D4380A5C}"/>
              </a:ext>
            </a:extLst>
          </p:cNvPr>
          <p:cNvSpPr txBox="1"/>
          <p:nvPr/>
        </p:nvSpPr>
        <p:spPr>
          <a:xfrm>
            <a:off x="159590" y="4190172"/>
            <a:ext cx="4035005" cy="878895"/>
          </a:xfrm>
          <a:prstGeom prst="rect">
            <a:avLst/>
          </a:prstGeom>
          <a:noFill/>
        </p:spPr>
        <p:txBody>
          <a:bodyPr wrap="square">
            <a:spAutoFit/>
          </a:bodyPr>
          <a:lstStyle/>
          <a:p>
            <a:pPr>
              <a:lnSpc>
                <a:spcPct val="150000"/>
              </a:lnSpc>
              <a:spcAft>
                <a:spcPts val="800"/>
              </a:spcAft>
              <a:tabLst>
                <a:tab pos="3992880" algn="l"/>
              </a:tabLst>
            </a:pPr>
            <a:r>
              <a:rPr lang="es-EC" sz="1800" dirty="0">
                <a:effectLst/>
                <a:latin typeface="Times New Roman" panose="02020603050405020304" pitchFamily="18" charset="0"/>
                <a:ea typeface="Calibri" panose="020F0502020204030204" pitchFamily="34" charset="0"/>
              </a:rPr>
              <a:t>El desarrollo del proyecto se realizará en 3 meses y 13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D43ECD28-54CE-4D91-829F-3790DAD072F0}"/>
              </a:ext>
            </a:extLst>
          </p:cNvPr>
          <p:cNvSpPr txBox="1"/>
          <p:nvPr/>
        </p:nvSpPr>
        <p:spPr>
          <a:xfrm>
            <a:off x="4194595" y="5949635"/>
            <a:ext cx="3603684" cy="423449"/>
          </a:xfrm>
          <a:prstGeom prst="rect">
            <a:avLst/>
          </a:prstGeom>
          <a:noFill/>
        </p:spPr>
        <p:txBody>
          <a:bodyPr wrap="square">
            <a:spAutoFit/>
          </a:bodyPr>
          <a:lstStyle/>
          <a:p>
            <a:pPr>
              <a:lnSpc>
                <a:spcPct val="150000"/>
              </a:lnSpc>
              <a:spcAft>
                <a:spcPts val="800"/>
              </a:spcAft>
              <a:tabLst>
                <a:tab pos="3992880" algn="l"/>
              </a:tabLst>
            </a:pP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ángulo: esquinas redondeadas 11">
            <a:extLst>
              <a:ext uri="{FF2B5EF4-FFF2-40B4-BE49-F238E27FC236}">
                <a16:creationId xmlns:a16="http://schemas.microsoft.com/office/drawing/2014/main" id="{9A3A3AF7-4A12-4598-BDC6-A7FB883F26AC}"/>
              </a:ext>
            </a:extLst>
          </p:cNvPr>
          <p:cNvSpPr/>
          <p:nvPr/>
        </p:nvSpPr>
        <p:spPr>
          <a:xfrm>
            <a:off x="3591225" y="5677375"/>
            <a:ext cx="3648974" cy="7956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Aft>
                <a:spcPts val="800"/>
              </a:spcAft>
              <a:tabLst>
                <a:tab pos="3992880" algn="l"/>
              </a:tabLst>
            </a:pPr>
            <a:r>
              <a:rPr lang="es-EC" sz="1800" b="1" dirty="0">
                <a:effectLst/>
                <a:latin typeface="Times New Roman" panose="02020603050405020304" pitchFamily="18" charset="0"/>
                <a:ea typeface="Calibri" panose="020F0502020204030204" pitchFamily="34" charset="0"/>
                <a:cs typeface="Calibri" panose="020F0502020204030204" pitchFamily="34" charset="0"/>
              </a:rPr>
              <a:t>Costo</a:t>
            </a:r>
            <a:r>
              <a:rPr lang="es-EC" sz="1800" dirty="0">
                <a:effectLst/>
                <a:latin typeface="Times New Roman" panose="02020603050405020304" pitchFamily="18" charset="0"/>
                <a:ea typeface="Calibri" panose="020F0502020204030204" pitchFamily="34" charset="0"/>
                <a:cs typeface="Calibri" panose="020F0502020204030204" pitchFamily="34" charset="0"/>
              </a:rPr>
              <a:t> </a:t>
            </a:r>
            <a:r>
              <a:rPr lang="es-EC" sz="1800" b="1" dirty="0">
                <a:effectLst/>
                <a:latin typeface="Times New Roman" panose="02020603050405020304" pitchFamily="18" charset="0"/>
                <a:ea typeface="Calibri" panose="020F0502020204030204" pitchFamily="34" charset="0"/>
                <a:cs typeface="Calibri" panose="020F0502020204030204" pitchFamily="34" charset="0"/>
              </a:rPr>
              <a:t>del proyecto </a:t>
            </a:r>
            <a:r>
              <a:rPr lang="es-EC" sz="1800" dirty="0">
                <a:effectLst/>
                <a:latin typeface="Times New Roman" panose="02020603050405020304" pitchFamily="18" charset="0"/>
                <a:ea typeface="Calibri" panose="020F0502020204030204" pitchFamily="34" charset="0"/>
                <a:cs typeface="Calibri" panose="020F0502020204030204" pitchFamily="34" charset="0"/>
              </a:rPr>
              <a:t>= </a:t>
            </a:r>
            <a:r>
              <a:rPr lang="es-EC" dirty="0">
                <a:latin typeface="Times New Roman" panose="02020603050405020304" pitchFamily="18" charset="0"/>
                <a:ea typeface="Calibri" panose="020F0502020204030204" pitchFamily="34" charset="0"/>
                <a:cs typeface="Calibri" panose="020F0502020204030204" pitchFamily="34" charset="0"/>
              </a:rPr>
              <a:t>3,670</a:t>
            </a:r>
            <a:r>
              <a:rPr lang="es-EC" sz="1800" dirty="0">
                <a:effectLst/>
                <a:latin typeface="Times New Roman" panose="02020603050405020304" pitchFamily="18" charset="0"/>
                <a:ea typeface="Calibri" panose="020F0502020204030204" pitchFamily="34" charset="0"/>
                <a:cs typeface="Calibri" panose="020F0502020204030204" pitchFamily="34" charset="0"/>
              </a:rPr>
              <a:t> dólares </a:t>
            </a:r>
            <a:endParaRPr lang="es-EC"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01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t>Señala que la gestión documental de las historias clínicas, tanto en formato físico como digital deben ser aseguradas en un </a:t>
            </a:r>
            <a:r>
              <a:rPr lang="es-EC"/>
              <a:t>sistema adecuado. </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dirty="0">
              <a:effectLst/>
              <a:latin typeface="Thimes new roma"/>
              <a:ea typeface="Calibri" panose="020F0502020204030204" pitchFamily="34" charset="0"/>
            </a:endParaRPr>
          </a:p>
          <a:p>
            <a:pPr marL="285750" indent="-285750">
              <a:buFont typeface="Arial" panose="020B0604020202020204" pitchFamily="34" charset="0"/>
              <a:buChar char="•"/>
            </a:pPr>
            <a:r>
              <a:rPr lang="es-EC" dirty="0">
                <a:latin typeface="Thimes new roma"/>
                <a:ea typeface="Calibri" panose="020F0502020204030204" pitchFamily="34" charset="0"/>
              </a:rPr>
              <a:t>L</a:t>
            </a:r>
            <a:r>
              <a:rPr lang="es-EC" dirty="0">
                <a:effectLst/>
                <a:latin typeface="Thimes new roma"/>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latin typeface="Thimes new roma"/>
              </a:rPr>
              <a:t>Perdida de tiempo en la búsqueda de la ficha medica del paciente. </a:t>
            </a:r>
          </a:p>
          <a:p>
            <a:pPr marL="285750" indent="-285750">
              <a:buFont typeface="Arial" panose="020B0604020202020204" pitchFamily="34" charset="0"/>
              <a:buChar char="•"/>
            </a:pPr>
            <a:r>
              <a:rPr lang="es-EC" dirty="0">
                <a:latin typeface="Thimes new roma"/>
              </a:rPr>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7811741" y="4771255"/>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1337070" y="4606846"/>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23312" y="3123802"/>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865838"/>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36411" y="81999"/>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clínica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898" y="4884083"/>
            <a:ext cx="1085310" cy="8092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1255" y="4846561"/>
            <a:ext cx="1404076" cy="7826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5896" y="5897401"/>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8095" y="4972406"/>
            <a:ext cx="1024826" cy="622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pic>
        <p:nvPicPr>
          <p:cNvPr id="7" name="Picture 2" descr="Cómo recuperar la contraseña de ROOT en MySQL o MariaDB">
            <a:extLst>
              <a:ext uri="{FF2B5EF4-FFF2-40B4-BE49-F238E27FC236}">
                <a16:creationId xmlns:a16="http://schemas.microsoft.com/office/drawing/2014/main" id="{0DDDF6B1-A4BA-40CB-9DF8-766836EE3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1182" y="3966196"/>
            <a:ext cx="1169162" cy="604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t y Github - Informática y nada más">
            <a:extLst>
              <a:ext uri="{FF2B5EF4-FFF2-40B4-BE49-F238E27FC236}">
                <a16:creationId xmlns:a16="http://schemas.microsoft.com/office/drawing/2014/main" id="{1C783255-D3EC-47A7-91C1-9D270B8112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637" y="5927888"/>
            <a:ext cx="1163215" cy="645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ando Trello para gestionar mis clientes - gallardoramos.com">
            <a:extLst>
              <a:ext uri="{FF2B5EF4-FFF2-40B4-BE49-F238E27FC236}">
                <a16:creationId xmlns:a16="http://schemas.microsoft.com/office/drawing/2014/main" id="{CB4DE3C0-7AE4-46E3-A9C1-08BABF55110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493" t="21836" r="18789" b="35639"/>
          <a:stretch/>
        </p:blipFill>
        <p:spPr bwMode="auto">
          <a:xfrm>
            <a:off x="11025540" y="6007043"/>
            <a:ext cx="899791" cy="4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5530" y="34808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332546" y="3712019"/>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06304" y="5319967"/>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1809542" y="537420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3286539" y="5386883"/>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4592976" y="5319967"/>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753751" y="4218640"/>
            <a:ext cx="1238616" cy="964039"/>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2211424" y="3725005"/>
            <a:ext cx="1305532" cy="2018224"/>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16200000" flipH="1">
            <a:off x="1521906" y="4414522"/>
            <a:ext cx="1292850" cy="62650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3155014" y="2781415"/>
            <a:ext cx="1238616" cy="3838488"/>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Rectángulo: esquinas redondeadas 12">
            <a:extLst>
              <a:ext uri="{FF2B5EF4-FFF2-40B4-BE49-F238E27FC236}">
                <a16:creationId xmlns:a16="http://schemas.microsoft.com/office/drawing/2014/main" id="{B9885A05-73D9-4011-9E28-F608E75F3CCD}"/>
              </a:ext>
            </a:extLst>
          </p:cNvPr>
          <p:cNvSpPr/>
          <p:nvPr/>
        </p:nvSpPr>
        <p:spPr>
          <a:xfrm>
            <a:off x="7618193" y="4277945"/>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entrevista y encuesta</a:t>
            </a:r>
          </a:p>
        </p:txBody>
      </p:sp>
      <p:pic>
        <p:nvPicPr>
          <p:cNvPr id="26" name="Picture 4" descr="Cómo puede ayudar el análisis cuenta de resultados? | EAE">
            <a:extLst>
              <a:ext uri="{FF2B5EF4-FFF2-40B4-BE49-F238E27FC236}">
                <a16:creationId xmlns:a16="http://schemas.microsoft.com/office/drawing/2014/main" id="{93B063BF-6BC9-4328-805B-C6D08BE26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90" y="5456068"/>
            <a:ext cx="2308289" cy="1315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067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936</Words>
  <Application>Microsoft Office PowerPoint</Application>
  <PresentationFormat>Panorámica</PresentationFormat>
  <Paragraphs>154</Paragraphs>
  <Slides>16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Arial</vt:lpstr>
      <vt:lpstr>Calibri</vt:lpstr>
      <vt:lpstr>Calibri Light</vt:lpstr>
      <vt:lpstr>Symbol</vt:lpstr>
      <vt:lpstr>Thimes new roma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127</cp:revision>
  <dcterms:created xsi:type="dcterms:W3CDTF">2019-07-08T22:19:47Z</dcterms:created>
  <dcterms:modified xsi:type="dcterms:W3CDTF">2020-09-11T03:33:45Z</dcterms:modified>
</cp:coreProperties>
</file>